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2" r:id="rId17"/>
    <p:sldId id="270" r:id="rId18"/>
    <p:sldId id="271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3D75F-4566-1C41-8324-4D13A5D3C058}" type="datetimeFigureOut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02019-645C-2241-98C9-D6376F1BC5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1EEE3-2337-CA45-BF89-C151C4E48EB6}" type="datetimeFigureOut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FE96B-B5E5-0B4A-833E-01EE288EA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A268-0371-BA42-8498-EC441BD61E41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A7EA3-1B2C-0B47-86A6-92DFD5C948AD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A30F-CF47-3C4F-8293-0D0C8A8A9D17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8CFE7-F3D3-4246-902B-BEFE0B076655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CC82-110A-A046-B610-D95A68F0193D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7A6AC19-0E04-5848-B1FF-57D8970197AC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4D5D-0953-994A-9011-E53158F3482D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E038-A273-FA43-89BC-287267D63214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AECB-1DCC-904C-8D13-06809E78A384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23C7-DA29-404D-8BFA-06CA3F3093F9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4F74663-F273-484A-8888-17689868F599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62F9C5-50D9-0747-BD5F-14C5A2E7C96F}" type="datetime1">
              <a:rPr lang="en-US" smtClean="0"/>
              <a:pPr/>
              <a:t>6/27/12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DA2D770-B4AF-BF4A-9F75-69208E87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he%20Research%20Process%20at%20Delta%20Middle%20School.doc" TargetMode="External"/><Relationship Id="rId4" Type="http://schemas.openxmlformats.org/officeDocument/2006/relationships/hyperlink" Target="8th%20Grade%20Research%20Scoring%20Guide.doc" TargetMode="External"/><Relationship Id="rId5" Type="http://schemas.openxmlformats.org/officeDocument/2006/relationships/hyperlink" Target="7th%20Grade%20Research%20Scoring%20Guide.doc" TargetMode="External"/><Relationship Id="rId6" Type="http://schemas.openxmlformats.org/officeDocument/2006/relationships/hyperlink" Target="6th%20Grade%20Research%20Scoring%20Guide.doc" TargetMode="External"/><Relationship Id="rId7" Type="http://schemas.openxmlformats.org/officeDocument/2006/relationships/hyperlink" Target="RESEARCH%20MATRIS.xl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6-8th%20grade%20standards.do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7th%20Grade%20Nonfiction%20Extended%20Response%20Scoring%20Guide.doc" TargetMode="External"/><Relationship Id="rId4" Type="http://schemas.openxmlformats.org/officeDocument/2006/relationships/hyperlink" Target="6th%20Grade%20Nonfiction%20Extended%20Response%20Scoring%20Guide.doc" TargetMode="External"/><Relationship Id="rId5" Type="http://schemas.openxmlformats.org/officeDocument/2006/relationships/hyperlink" Target="http://www.nhd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8th%20Grade%20Nonfiction%20Extended%20Response%20Scoring%20Guide.do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wl.english.purdue.edu/" TargetMode="External"/><Relationship Id="rId4" Type="http://schemas.openxmlformats.org/officeDocument/2006/relationships/hyperlink" Target="nonfiction%20Resources%20for%20Research.doc" TargetMode="External"/><Relationship Id="rId5" Type="http://schemas.openxmlformats.org/officeDocument/2006/relationships/hyperlink" Target="Evaluating%20Web%20Sites.pdf" TargetMode="External"/><Relationship Id="rId6" Type="http://schemas.openxmlformats.org/officeDocument/2006/relationships/hyperlink" Target="Evaluating%20Web%20Sites%20pg2.pdf" TargetMode="External"/><Relationship Id="rId7" Type="http://schemas.openxmlformats.org/officeDocument/2006/relationships/hyperlink" Target="Working%20with%20Sources%20HANDOU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LA%20citations.pp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NotecardExemplar.doc" TargetMode="External"/><Relationship Id="rId4" Type="http://schemas.openxmlformats.org/officeDocument/2006/relationships/hyperlink" Target="Beginning%20Research%20handout.pdf" TargetMode="External"/><Relationship Id="rId5" Type="http://schemas.openxmlformats.org/officeDocument/2006/relationships/hyperlink" Target="Research%20Strategy%20Worksheet.pdf" TargetMode="External"/><Relationship Id="rId6" Type="http://schemas.openxmlformats.org/officeDocument/2006/relationships/hyperlink" Target="Testing%20Your%20Thesis%20handou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SourceCards.do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Identifying%20Primary%20and%20Secondary%20Sources.pdf" TargetMode="External"/><Relationship Id="rId4" Type="http://schemas.openxmlformats.org/officeDocument/2006/relationships/hyperlink" Target="Primary%20and%20Secondary%20Sources.pdf" TargetMode="External"/><Relationship Id="rId5" Type="http://schemas.openxmlformats.org/officeDocument/2006/relationships/hyperlink" Target="Paraphrasing,%20Summarizing,%20and%20Quoting.pdf" TargetMode="External"/><Relationship Id="rId6" Type="http://schemas.openxmlformats.org/officeDocument/2006/relationships/hyperlink" Target="Prewriting%20a%20multiple%20paragraph%20essay%20pg1.pdf" TargetMode="External"/><Relationship Id="rId7" Type="http://schemas.openxmlformats.org/officeDocument/2006/relationships/hyperlink" Target="Formatting%20Rules%20for%20Both%20Essay%20and%20Works%20Cited%20Page.do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Understanding%20Primary%20and%20Secondary%20Sources%20-%20for%20techer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Norm%20Augustine/%20The%20Education%20Our%20Economy%20Needs%20-%20WSJ.com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5" Type="http://schemas.openxmlformats.org/officeDocument/2006/relationships/image" Target="../media/image6.pd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hd.org/NHDworks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National History Day Example:</a:t>
            </a:r>
          </a:p>
          <a:p>
            <a:r>
              <a:rPr lang="en-US" dirty="0" smtClean="0"/>
              <a:t>State Competition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Importance of Rigorous Research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10412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Harriet Beecher Stowe and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the Book that Declared War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40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301752" y="1769809"/>
            <a:ext cx="8503920" cy="4572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Cuban Missile Crisis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40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2144740" y="1527048"/>
            <a:ext cx="8503920" cy="4572000"/>
          </a:xfrm>
        </p:spPr>
      </p:pic>
      <p:pic>
        <p:nvPicPr>
          <p:cNvPr id="5" name="Picture 4" descr="IMG_5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960" y="2129691"/>
            <a:ext cx="4733192" cy="31554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Running Wild: the Debate Behind Prohibition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41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2467710" y="1527048"/>
            <a:ext cx="8503920" cy="4572000"/>
          </a:xfrm>
        </p:spPr>
      </p:pic>
      <p:pic>
        <p:nvPicPr>
          <p:cNvPr id="5" name="Picture 4" descr="IMG_54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98" y="2035048"/>
            <a:ext cx="5348654" cy="35657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 what do we do now…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dirty="0" smtClean="0"/>
              <a:t> a Research </a:t>
            </a:r>
            <a:r>
              <a:rPr lang="en-US" dirty="0" smtClean="0"/>
              <a:t>Process that is rigorous, develops 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Skills, and guides students, so that they can compete in Academic Competitions.</a:t>
            </a:r>
          </a:p>
          <a:p>
            <a:endParaRPr lang="en-US" dirty="0" smtClean="0"/>
          </a:p>
          <a:p>
            <a:r>
              <a:rPr lang="en-US" dirty="0" smtClean="0"/>
              <a:t>As a school we need to make sure the Research Process is clear, and that teachers consistently use the process.</a:t>
            </a:r>
          </a:p>
          <a:p>
            <a:endParaRPr lang="en-US" dirty="0" smtClean="0"/>
          </a:p>
          <a:p>
            <a:r>
              <a:rPr lang="en-US" dirty="0" smtClean="0"/>
              <a:t>As a school we need to continue learning ourselves, and pool together our resources.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589150"/>
          </a:xfrm>
        </p:spPr>
        <p:txBody>
          <a:bodyPr>
            <a:normAutofit/>
          </a:bodyPr>
          <a:lstStyle/>
          <a:p>
            <a:r>
              <a:rPr lang="en-US" dirty="0" smtClean="0"/>
              <a:t>OBJECTIVE:</a:t>
            </a:r>
          </a:p>
          <a:p>
            <a:endParaRPr lang="en-US" dirty="0" smtClean="0"/>
          </a:p>
          <a:p>
            <a:r>
              <a:rPr lang="en-US" dirty="0" smtClean="0"/>
              <a:t>TEACHERS WILL BE ABLE TO (TWBAT) GUIDE STUDENTS IN CONDUCTING LEGITIMATE, IN-DEPTH RESEARCH THAT IS RELEVANT TO CURRICULUM, </a:t>
            </a:r>
          </a:p>
          <a:p>
            <a:r>
              <a:rPr lang="en-US" dirty="0" smtClean="0"/>
              <a:t>And ACADEMIC COMPETITIONS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2858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Delta</a:t>
            </a:r>
            <a:r>
              <a:rPr lang="en-US" sz="2800" dirty="0" smtClean="0"/>
              <a:t> Coun</a:t>
            </a:r>
            <a:r>
              <a:rPr lang="en-US" sz="2800" dirty="0" smtClean="0"/>
              <a:t>ty School District </a:t>
            </a:r>
            <a:br>
              <a:rPr lang="en-US" sz="2800" dirty="0" smtClean="0"/>
            </a:br>
            <a:r>
              <a:rPr lang="en-US" sz="2800" dirty="0" smtClean="0"/>
              <a:t>Research Process at the Middle Level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6742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 Explained: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PROCESS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6-8th grade standards.doc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The Research Process at Delta Middle School.doc</a:t>
            </a:r>
            <a:endParaRPr lang="en-US" dirty="0" smtClean="0"/>
          </a:p>
          <a:p>
            <a:pPr lvl="1"/>
            <a:r>
              <a:rPr lang="en-US" dirty="0" smtClean="0">
                <a:hlinkClick r:id="rId4" action="ppaction://hlinkfile"/>
              </a:rPr>
              <a:t>8th Grade Research Scoring Guide.doc</a:t>
            </a:r>
            <a:endParaRPr lang="en-US" dirty="0" smtClean="0"/>
          </a:p>
          <a:p>
            <a:pPr lvl="1"/>
            <a:r>
              <a:rPr lang="en-US" dirty="0" smtClean="0">
                <a:hlinkClick r:id="rId5" action="ppaction://hlinkfile"/>
              </a:rPr>
              <a:t>7th Grade Research Scoring Guide.doc</a:t>
            </a:r>
            <a:endParaRPr lang="en-US" dirty="0" smtClean="0"/>
          </a:p>
          <a:p>
            <a:pPr lvl="1"/>
            <a:r>
              <a:rPr lang="en-US" dirty="0" smtClean="0">
                <a:hlinkClick r:id="rId6" action="ppaction://hlinkfile"/>
              </a:rPr>
              <a:t>6th Grade Research Scoring Guide.doc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RESEARCH MATRIS.xls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6742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 Explained: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RUBRICS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>
                <a:hlinkClick r:id="rId2" action="ppaction://hlinkfile"/>
              </a:rPr>
              <a:t>8th Grade Nonfiction Extended Response Scoring Guide.doc</a:t>
            </a:r>
            <a:endParaRPr lang="en-US" dirty="0" smtClean="0"/>
          </a:p>
          <a:p>
            <a:pPr lvl="1"/>
            <a:r>
              <a:rPr lang="en-US" dirty="0" smtClean="0">
                <a:hlinkClick r:id="rId3" action="ppaction://hlinkfile"/>
              </a:rPr>
              <a:t>7th Grade Nonfiction Extended Response Scoring Guide.doc</a:t>
            </a:r>
            <a:endParaRPr lang="en-US" dirty="0" smtClean="0"/>
          </a:p>
          <a:p>
            <a:pPr lvl="1"/>
            <a:r>
              <a:rPr lang="en-US" dirty="0" smtClean="0">
                <a:hlinkClick r:id="rId4" action="ppaction://hlinkfile"/>
              </a:rPr>
              <a:t>6th Grade Nonfiction Extended Response Scoring Guide.doc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DMS Scoring Guides prepare students to compete in National History Day, Science Fair, Project Citizen, and national essay competitions.  This is the </a:t>
            </a:r>
            <a:r>
              <a:rPr lang="en-US" b="1" u="sng" dirty="0" smtClean="0"/>
              <a:t>start </a:t>
            </a:r>
            <a:r>
              <a:rPr lang="en-US" dirty="0" smtClean="0"/>
              <a:t>of a rigorous research process, however, students who compete will most likely have to do </a:t>
            </a:r>
            <a:r>
              <a:rPr lang="en-US" b="1" u="sng" dirty="0" smtClean="0"/>
              <a:t>EVEN MORE </a:t>
            </a:r>
            <a:r>
              <a:rPr lang="en-US" dirty="0" smtClean="0"/>
              <a:t>research in order to move to state and national levels</a:t>
            </a:r>
            <a:r>
              <a:rPr lang="en-US" dirty="0" smtClean="0"/>
              <a:t>!  See the NHD scoring guides in the Unit Template or go to </a:t>
            </a:r>
            <a:r>
              <a:rPr lang="en-US" dirty="0" smtClean="0">
                <a:hlinkClick r:id="rId5"/>
              </a:rPr>
              <a:t>www.nhd.org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6742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 Explained: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RESOURCES AND WORKS CITED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Works Cited: </a:t>
            </a:r>
            <a:r>
              <a:rPr lang="en-US" b="1" dirty="0" smtClean="0"/>
              <a:t>MLA*</a:t>
            </a:r>
            <a:r>
              <a:rPr lang="en-US" dirty="0" smtClean="0"/>
              <a:t>, APA*, Chicago, </a:t>
            </a:r>
            <a:r>
              <a:rPr lang="en-US" dirty="0" err="1" smtClean="0"/>
              <a:t>Turabian</a:t>
            </a:r>
            <a:r>
              <a:rPr lang="en-US" dirty="0" smtClean="0"/>
              <a:t>… etc.</a:t>
            </a:r>
          </a:p>
          <a:p>
            <a:r>
              <a:rPr lang="en-US" dirty="0" smtClean="0"/>
              <a:t>Updated MLA PowerPoint: </a:t>
            </a:r>
            <a:r>
              <a:rPr lang="en-US" dirty="0" smtClean="0">
                <a:hlinkClick r:id="rId2" action="ppaction://hlinkpres?slideindex=1&amp;slidetitle="/>
              </a:rPr>
              <a:t>MLA citations.ppt</a:t>
            </a:r>
            <a:endParaRPr lang="en-US" dirty="0" smtClean="0"/>
          </a:p>
          <a:p>
            <a:r>
              <a:rPr lang="en-US" dirty="0" smtClean="0"/>
              <a:t>Purdue OWL Research Lab (and source for citations)</a:t>
            </a:r>
          </a:p>
          <a:p>
            <a:pPr lvl="1"/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owl.english.purdue.edu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Academic Sources to begin research </a:t>
            </a:r>
            <a:r>
              <a:rPr lang="en-US" sz="2000" b="1" dirty="0" smtClean="0"/>
              <a:t>** NO WIKIPEDIA**</a:t>
            </a:r>
          </a:p>
          <a:p>
            <a:r>
              <a:rPr lang="en-US" dirty="0" smtClean="0">
                <a:hlinkClick r:id="rId4" action="ppaction://hlinkfile"/>
              </a:rPr>
              <a:t>nonfiction Resources for Research.doc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How to Evaluate a website</a:t>
            </a:r>
          </a:p>
          <a:p>
            <a:r>
              <a:rPr lang="en-US" dirty="0" smtClean="0">
                <a:hlinkClick r:id="rId5" action="ppaction://hlinkfile"/>
              </a:rPr>
              <a:t>Evaluating Web Sites.pdf</a:t>
            </a:r>
            <a:endParaRPr lang="en-US" dirty="0" smtClean="0"/>
          </a:p>
          <a:p>
            <a:r>
              <a:rPr lang="en-US" dirty="0" smtClean="0">
                <a:hlinkClick r:id="rId6" action="ppaction://hlinkfile"/>
              </a:rPr>
              <a:t>Evaluating Web Sites pg2.pdf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7" action="ppaction://hlinkfile"/>
              </a:rPr>
              <a:t>Working with Sources HANDOUT.pdf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6742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 Explained: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NOTE TAKING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SourceCards.doc</a:t>
            </a:r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NotecardExemplar.doc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 action="ppaction://hlinkfile"/>
              </a:rPr>
              <a:t>Beginning Research handout.pdf</a:t>
            </a:r>
            <a:endParaRPr lang="en-US" dirty="0" smtClean="0"/>
          </a:p>
          <a:p>
            <a:r>
              <a:rPr lang="en-US" dirty="0" smtClean="0">
                <a:hlinkClick r:id="rId5" action="ppaction://hlinkfile"/>
              </a:rPr>
              <a:t>Research Strategy Worksheet.pdf</a:t>
            </a:r>
            <a:endParaRPr lang="en-US" dirty="0" smtClean="0"/>
          </a:p>
          <a:p>
            <a:r>
              <a:rPr lang="en-US" dirty="0" smtClean="0">
                <a:hlinkClick r:id="rId6" action="ppaction://hlinkfile"/>
              </a:rPr>
              <a:t>Testing Your Thesis handout.pdf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Process Explained: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PRIMARY VS SECONDARY 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Understanding Primary and Secondary Sources - for techers.pdf</a:t>
            </a:r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Identifying Primary and Secondary Sources.pdf</a:t>
            </a:r>
            <a:endParaRPr lang="en-US" dirty="0" smtClean="0"/>
          </a:p>
          <a:p>
            <a:r>
              <a:rPr lang="en-US" dirty="0" smtClean="0">
                <a:hlinkClick r:id="rId4" action="ppaction://hlinkfile"/>
              </a:rPr>
              <a:t>Primary and Secondary Sources.pdf</a:t>
            </a:r>
            <a:endParaRPr lang="en-US" dirty="0" smtClean="0"/>
          </a:p>
          <a:p>
            <a:r>
              <a:rPr lang="en-US" dirty="0" smtClean="0">
                <a:hlinkClick r:id="rId5" action="ppaction://hlinkfile"/>
              </a:rPr>
              <a:t>Paraphrasing, Summarizing, and Quoting.pdf</a:t>
            </a:r>
            <a:endParaRPr lang="en-US" dirty="0" smtClean="0"/>
          </a:p>
          <a:p>
            <a:r>
              <a:rPr lang="en-US" dirty="0" smtClean="0">
                <a:hlinkClick r:id="rId6" action="ppaction://hlinkfile"/>
              </a:rPr>
              <a:t>Prewriting a multiple paragraph essay pg1.pdf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Formatting Rules for Both Essay and Works Cited Page.doc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State NHD Junior Division Exhibit Hall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35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002" r="-12002"/>
          <a:stretch>
            <a:fillRect/>
          </a:stretch>
        </p:blipFill>
        <p:spPr>
          <a:xfrm>
            <a:off x="915100" y="1527048"/>
            <a:ext cx="7050173" cy="3790416"/>
          </a:xfrm>
        </p:spPr>
      </p:pic>
      <p:sp>
        <p:nvSpPr>
          <p:cNvPr id="5" name="TextBox 4"/>
          <p:cNvSpPr txBox="1"/>
          <p:nvPr/>
        </p:nvSpPr>
        <p:spPr>
          <a:xfrm>
            <a:off x="581885" y="5568977"/>
            <a:ext cx="791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of Delta Middle Schools best students: Linh, Chastin, Cade, and Jacob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Thank you…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Teachers who helped create this process in </a:t>
            </a:r>
            <a:r>
              <a:rPr lang="en-US" dirty="0" smtClean="0"/>
              <a:t>June 2011: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   Connie Davidson, Jennifer </a:t>
            </a:r>
            <a:r>
              <a:rPr lang="en-US" dirty="0" err="1" smtClean="0"/>
              <a:t>Magner</a:t>
            </a:r>
            <a:r>
              <a:rPr lang="en-US" dirty="0" smtClean="0"/>
              <a:t>, </a:t>
            </a:r>
          </a:p>
          <a:p>
            <a:pPr algn="ctr">
              <a:buNone/>
            </a:pPr>
            <a:r>
              <a:rPr lang="en-US" dirty="0" smtClean="0"/>
              <a:t>and Debbie </a:t>
            </a:r>
            <a:r>
              <a:rPr lang="en-US" dirty="0" err="1" smtClean="0"/>
              <a:t>Salcedo</a:t>
            </a:r>
            <a:endParaRPr lang="en-US" dirty="0" smtClean="0"/>
          </a:p>
          <a:p>
            <a:pPr algn="ctr">
              <a:buNone/>
            </a:pP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We need to continue to revise and add to this process, but DO NOT just ignore it. </a:t>
            </a:r>
            <a:r>
              <a:rPr lang="en-US" dirty="0" smtClean="0">
                <a:sym typeface="Wingdings"/>
              </a:rPr>
              <a:t> Read the article below for incentive </a:t>
            </a:r>
            <a:r>
              <a:rPr lang="en-US" dirty="0" smtClean="0">
                <a:sym typeface="Wingdings"/>
              </a:rPr>
              <a:t>to participate in National History Day, and rigorous research processes:</a:t>
            </a:r>
          </a:p>
          <a:p>
            <a:pPr algn="ctr">
              <a:buNone/>
            </a:pPr>
            <a:r>
              <a:rPr lang="en-US" dirty="0" smtClean="0">
                <a:hlinkClick r:id="rId2" action="ppaction://hlinkfile"/>
              </a:rPr>
              <a:t>file://localhost/Norm Augustine/ The Education Our Economy Needs - WSJ.com.pdf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Academic Competitions Work!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517" y="6073695"/>
            <a:ext cx="8251635" cy="61578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Link to the results of a NHD study on its effectiveness: </a:t>
            </a:r>
            <a:r>
              <a:rPr lang="en-US" sz="1800" dirty="0" smtClean="0">
                <a:hlinkClick r:id="rId2"/>
              </a:rPr>
              <a:t>NHD Study Results</a:t>
            </a:r>
            <a:endParaRPr lang="en-US" sz="1800" dirty="0"/>
          </a:p>
        </p:txBody>
      </p:sp>
      <p:pic>
        <p:nvPicPr>
          <p:cNvPr id="4" name="Picture 3" descr=" NHD Judging_Forms_Websit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01752" y="1223295"/>
            <a:ext cx="3748037" cy="4850400"/>
          </a:xfrm>
          <a:prstGeom prst="rect">
            <a:avLst/>
          </a:prstGeom>
        </p:spPr>
      </p:pic>
      <p:pic>
        <p:nvPicPr>
          <p:cNvPr id="5" name="Picture 4" descr="NHD Paper Evalua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770964" y="1223294"/>
            <a:ext cx="3763747" cy="48707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Moving from preliminary to final judging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IMG_537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2674314" y="1241552"/>
            <a:ext cx="9958918" cy="5354257"/>
          </a:xfrm>
        </p:spPr>
      </p:pic>
      <p:sp>
        <p:nvSpPr>
          <p:cNvPr id="7" name="TextBox 6"/>
          <p:cNvSpPr txBox="1"/>
          <p:nvPr/>
        </p:nvSpPr>
        <p:spPr>
          <a:xfrm>
            <a:off x="4552462" y="1467698"/>
            <a:ext cx="481295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2010-2011 theme was</a:t>
            </a:r>
            <a:r>
              <a:rPr lang="en-US" sz="2800" dirty="0" smtClean="0"/>
              <a:t>:</a:t>
            </a:r>
          </a:p>
          <a:p>
            <a:r>
              <a:rPr lang="en-US" sz="2400" b="1" dirty="0" smtClean="0"/>
              <a:t>Debate and Diplomacy -</a:t>
            </a:r>
          </a:p>
          <a:p>
            <a:r>
              <a:rPr lang="en-US" sz="2400" b="1" dirty="0" smtClean="0"/>
              <a:t>Successes, Failures, and Consequences</a:t>
            </a:r>
            <a:endParaRPr lang="en-US" sz="2400" b="1" dirty="0" smtClean="0"/>
          </a:p>
          <a:p>
            <a:endParaRPr lang="en-US" sz="2800" dirty="0" smtClean="0"/>
          </a:p>
          <a:p>
            <a:r>
              <a:rPr lang="en-US" sz="2800" dirty="0" smtClean="0"/>
              <a:t>The 2011-2012 theme is</a:t>
            </a:r>
            <a:r>
              <a:rPr lang="en-US" sz="2800" dirty="0" smtClean="0"/>
              <a:t>:</a:t>
            </a:r>
          </a:p>
          <a:p>
            <a:r>
              <a:rPr lang="en-US" sz="2400" b="1" dirty="0" smtClean="0"/>
              <a:t>Revolution, Reaction, and</a:t>
            </a:r>
          </a:p>
          <a:p>
            <a:r>
              <a:rPr lang="en-US" sz="2400" b="1" dirty="0" smtClean="0"/>
              <a:t>Reform in </a:t>
            </a:r>
            <a:r>
              <a:rPr lang="en-US" sz="2400" b="1" dirty="0" smtClean="0"/>
              <a:t>History</a:t>
            </a:r>
          </a:p>
          <a:p>
            <a:endParaRPr lang="en-US" sz="2400" b="1" dirty="0" smtClean="0"/>
          </a:p>
          <a:p>
            <a:r>
              <a:rPr lang="en-US" sz="2800" dirty="0" smtClean="0"/>
              <a:t>The 201- 2013 theme is:</a:t>
            </a:r>
          </a:p>
          <a:p>
            <a:r>
              <a:rPr lang="en-US" sz="2400" b="1" dirty="0" smtClean="0"/>
              <a:t>Turning Points in History -</a:t>
            </a:r>
          </a:p>
          <a:p>
            <a:r>
              <a:rPr lang="en-US" sz="2400" b="1" dirty="0" smtClean="0"/>
              <a:t>People, Ideas, Events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Amache: Colorado’s Concentration Camp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38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002" r="-12002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1022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Analysis of topic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Economically, Socially, Culturally, Politically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IMG_538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1472423" y="1527047"/>
            <a:ext cx="5460999" cy="2936021"/>
          </a:xfrm>
        </p:spPr>
      </p:pic>
      <p:pic>
        <p:nvPicPr>
          <p:cNvPr id="7" name="Picture 6" descr="IMG_5389.jpg"/>
          <p:cNvPicPr>
            <a:picLocks noChangeAspect="1"/>
          </p:cNvPicPr>
          <p:nvPr/>
        </p:nvPicPr>
        <p:blipFill>
          <a:blip r:embed="rId3"/>
          <a:srcRect t="11111"/>
          <a:stretch>
            <a:fillRect/>
          </a:stretch>
        </p:blipFill>
        <p:spPr>
          <a:xfrm>
            <a:off x="1929654" y="3176902"/>
            <a:ext cx="2482400" cy="3309868"/>
          </a:xfrm>
          <a:prstGeom prst="rect">
            <a:avLst/>
          </a:prstGeom>
        </p:spPr>
      </p:pic>
      <p:pic>
        <p:nvPicPr>
          <p:cNvPr id="8" name="Picture 7" descr="IMG_53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054" y="1729672"/>
            <a:ext cx="1929640" cy="2894460"/>
          </a:xfrm>
          <a:prstGeom prst="rect">
            <a:avLst/>
          </a:prstGeom>
        </p:spPr>
      </p:pic>
      <p:pic>
        <p:nvPicPr>
          <p:cNvPr id="9" name="Picture 8" descr="IMG_53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694" y="2622519"/>
            <a:ext cx="2454065" cy="368109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Middle School Annotated Bibliography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39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Annotated Bibliography Continued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39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2088715" y="1527048"/>
            <a:ext cx="8503920" cy="4572000"/>
          </a:xfrm>
        </p:spPr>
      </p:pic>
      <p:pic>
        <p:nvPicPr>
          <p:cNvPr id="5" name="Picture 4" descr="IMG_53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4" y="1559404"/>
            <a:ext cx="3026429" cy="45396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Preserving the Land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540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9505" r="-89505"/>
          <a:stretch>
            <a:fillRect/>
          </a:stretch>
        </p:blipFill>
        <p:spPr>
          <a:xfrm>
            <a:off x="-2256794" y="1527048"/>
            <a:ext cx="8503920" cy="4572000"/>
          </a:xfrm>
        </p:spPr>
      </p:pic>
      <p:pic>
        <p:nvPicPr>
          <p:cNvPr id="6" name="Picture 5" descr="IMG_53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376" y="2354386"/>
            <a:ext cx="5143500" cy="3429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2D770-B4AF-BF4A-9F75-69208E87B29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1619</TotalTime>
  <Words>652</Words>
  <Application>Microsoft Macintosh PowerPoint</Application>
  <PresentationFormat>On-screen Show (4:3)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The Importance of Rigorous Research</vt:lpstr>
      <vt:lpstr>State NHD Junior Division Exhibit Hall</vt:lpstr>
      <vt:lpstr>Academic Competitions Work!</vt:lpstr>
      <vt:lpstr>Moving from preliminary to final judging</vt:lpstr>
      <vt:lpstr>Amache: Colorado’s Concentration Camp</vt:lpstr>
      <vt:lpstr>Analysis of topic Economically, Socially, Culturally, Politically</vt:lpstr>
      <vt:lpstr>A Middle School Annotated Bibliography</vt:lpstr>
      <vt:lpstr>Annotated Bibliography Continued</vt:lpstr>
      <vt:lpstr>Preserving the Land</vt:lpstr>
      <vt:lpstr>Harriet Beecher Stowe and  the Book that Declared War</vt:lpstr>
      <vt:lpstr>The Cuban Missile Crisis</vt:lpstr>
      <vt:lpstr>Running Wild: the Debate Behind Prohibition</vt:lpstr>
      <vt:lpstr>So what do we do now…</vt:lpstr>
      <vt:lpstr>The Delta County School District  Research Process at the Middle Level</vt:lpstr>
      <vt:lpstr>The Research Process Explained: THE PROCESS</vt:lpstr>
      <vt:lpstr>The Research Process Explained: RUBRICS</vt:lpstr>
      <vt:lpstr>The Research Process Explained: RESOURCES AND WORKS CITED</vt:lpstr>
      <vt:lpstr>The Research Process Explained: NOTE TAKING</vt:lpstr>
      <vt:lpstr>The Research Process Explained: PRIMARY VS SECONDARY SOURCES</vt:lpstr>
      <vt:lpstr>Thank you…</vt:lpstr>
    </vt:vector>
  </TitlesOfParts>
  <Company>DCSD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Rigorous Research</dc:title>
  <dc:creator>DMS - Hailey Eck</dc:creator>
  <cp:lastModifiedBy>DMS - Hailey Eck</cp:lastModifiedBy>
  <cp:revision>19</cp:revision>
  <dcterms:created xsi:type="dcterms:W3CDTF">2012-06-27T21:35:59Z</dcterms:created>
  <dcterms:modified xsi:type="dcterms:W3CDTF">2012-06-27T21:45:49Z</dcterms:modified>
</cp:coreProperties>
</file>